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534" r:id="rId3"/>
    <p:sldId id="682" r:id="rId4"/>
    <p:sldId id="708" r:id="rId5"/>
    <p:sldId id="714" r:id="rId6"/>
    <p:sldId id="715" r:id="rId7"/>
    <p:sldId id="716" r:id="rId8"/>
    <p:sldId id="717" r:id="rId9"/>
    <p:sldId id="718" r:id="rId10"/>
    <p:sldId id="732" r:id="rId11"/>
    <p:sldId id="719" r:id="rId12"/>
    <p:sldId id="733" r:id="rId13"/>
    <p:sldId id="538" r:id="rId14"/>
    <p:sldId id="720" r:id="rId15"/>
    <p:sldId id="734" r:id="rId16"/>
    <p:sldId id="722" r:id="rId17"/>
    <p:sldId id="735" r:id="rId18"/>
    <p:sldId id="721" r:id="rId19"/>
    <p:sldId id="723" r:id="rId20"/>
    <p:sldId id="724" r:id="rId21"/>
    <p:sldId id="725" r:id="rId22"/>
    <p:sldId id="726" r:id="rId23"/>
    <p:sldId id="728" r:id="rId24"/>
    <p:sldId id="544" r:id="rId25"/>
    <p:sldId id="622" r:id="rId26"/>
    <p:sldId id="612" r:id="rId27"/>
    <p:sldId id="626" r:id="rId28"/>
    <p:sldId id="614" r:id="rId29"/>
    <p:sldId id="615" r:id="rId30"/>
    <p:sldId id="616" r:id="rId31"/>
    <p:sldId id="729" r:id="rId32"/>
    <p:sldId id="618" r:id="rId33"/>
    <p:sldId id="613" r:id="rId34"/>
    <p:sldId id="619" r:id="rId35"/>
    <p:sldId id="627" r:id="rId36"/>
    <p:sldId id="620" r:id="rId37"/>
    <p:sldId id="657" r:id="rId38"/>
    <p:sldId id="545" r:id="rId39"/>
    <p:sldId id="727" r:id="rId40"/>
    <p:sldId id="736" r:id="rId41"/>
    <p:sldId id="737" r:id="rId42"/>
    <p:sldId id="730" r:id="rId43"/>
    <p:sldId id="738" r:id="rId44"/>
    <p:sldId id="703" r:id="rId45"/>
    <p:sldId id="731" r:id="rId46"/>
    <p:sldId id="739" r:id="rId47"/>
    <p:sldId id="740" r:id="rId48"/>
    <p:sldId id="652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FF99CC"/>
    <a:srgbClr val="008000"/>
    <a:srgbClr val="FF0000"/>
    <a:srgbClr val="DA0000"/>
    <a:srgbClr val="F7FFFF"/>
    <a:srgbClr val="0000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9" autoAdjust="0"/>
    <p:restoredTop sz="94660"/>
  </p:normalViewPr>
  <p:slideViewPr>
    <p:cSldViewPr>
      <p:cViewPr varScale="1">
        <p:scale>
          <a:sx n="78" d="100"/>
          <a:sy n="78" d="100"/>
        </p:scale>
        <p:origin x="13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EF0E7-D2DE-43D5-9C05-065891E1F73D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578F4-8FFE-4C08-AE2B-766C9198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150BB-8F43-474D-AC2E-58806489C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F8C93-BCA0-4962-9732-EC97B624E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3DF00-3DA9-436C-B287-96DC16D14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1EA57-6D9E-447A-B240-A118937646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87C2E-764D-40F3-909A-AA893C761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BE3AA-D12F-4CF2-9E7E-0CB4E9555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A4CF6-2748-4DA1-9CAD-F4A7AA3FD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0D873-D0AC-4CC3-9F3C-05197CBB0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9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9E0DC-90BC-4D27-AE21-3016DDFD0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8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AA88E-EF02-4724-BB58-AC7F46507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7FEB5-F404-48D1-A3B6-C727E9CE6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C3EB0-C1AE-4653-8A3D-A89F473D2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5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4CC4925-5363-4DD8-889E-6FED365CAF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2021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Keyboard Input and 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1-Way Selection Control Structures</a:t>
            </a: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7 Section 1-5 Slides</a:t>
            </a:r>
            <a:endParaRPr lang="en-US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 scaled="1"/>
              </a:gradFill>
              <a:latin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15517" r="18801" b="10002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30098" r="19847" b="26050"/>
          <a:stretch/>
        </p:blipFill>
        <p:spPr bwMode="auto">
          <a:xfrm>
            <a:off x="182881" y="182878"/>
            <a:ext cx="8778240" cy="335584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5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79"/>
            <a:ext cx="8778240" cy="6492240"/>
            <a:chOff x="182880" y="182879"/>
            <a:chExt cx="8778240" cy="6492240"/>
          </a:xfrm>
        </p:grpSpPr>
        <p:pic>
          <p:nvPicPr>
            <p:cNvPr id="4098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7" t="18890" r="20409" b="12565"/>
            <a:stretch/>
          </p:blipFill>
          <p:spPr bwMode="auto">
            <a:xfrm>
              <a:off x="182880" y="182879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126480" y="533400"/>
              <a:ext cx="2286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2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8890" r="20409" b="1256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23216" r="19617" b="37856"/>
          <a:stretch/>
        </p:blipFill>
        <p:spPr bwMode="auto">
          <a:xfrm>
            <a:off x="182881" y="182879"/>
            <a:ext cx="8778240" cy="321386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8" descr="MCj043440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241" y="1511663"/>
            <a:ext cx="1311159" cy="184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69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>
                <a:latin typeface="Arial Black" pitchFamily="34" charset="0"/>
              </a:rPr>
              <a:t>Addition vs. Concatenation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76200" y="1447800"/>
            <a:ext cx="8991600" cy="440120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sym typeface="Symbol" pitchFamily="18" charset="2"/>
              </a:rPr>
              <a:t>The problem with the previous program is that, by itself, the </a:t>
            </a:r>
            <a:r>
              <a:rPr lang="en-US" sz="2800" b="0" dirty="0">
                <a:latin typeface="Arial Black" panose="020B0A04020102020204" pitchFamily="34" charset="0"/>
                <a:sym typeface="Symbol" pitchFamily="18" charset="2"/>
              </a:rPr>
              <a:t>input</a:t>
            </a:r>
            <a:r>
              <a:rPr lang="en-US" sz="2800" dirty="0">
                <a:sym typeface="Symbol" pitchFamily="18" charset="2"/>
              </a:rPr>
              <a:t> command returns a </a:t>
            </a:r>
            <a:r>
              <a:rPr lang="en-US" sz="2800" i="1" dirty="0">
                <a:sym typeface="Symbol" pitchFamily="18" charset="2"/>
              </a:rPr>
              <a:t>string</a:t>
            </a:r>
            <a:r>
              <a:rPr lang="en-US" sz="2800" dirty="0">
                <a:sym typeface="Symbol" pitchFamily="18" charset="2"/>
              </a:rPr>
              <a:t> value.</a:t>
            </a:r>
          </a:p>
          <a:p>
            <a:pPr eaLnBrk="1" hangingPunct="1"/>
            <a:endParaRPr lang="en-US" sz="2800" dirty="0">
              <a:sym typeface="Symbol" pitchFamily="18" charset="2"/>
            </a:endParaRPr>
          </a:p>
          <a:p>
            <a:pPr eaLnBrk="1" hangingPunct="1"/>
            <a:r>
              <a:rPr lang="en-US" sz="2800" dirty="0">
                <a:sym typeface="Symbol" pitchFamily="18" charset="2"/>
              </a:rPr>
              <a:t>When the plus sign ( + ) is used with these string values, we get </a:t>
            </a:r>
            <a:r>
              <a:rPr lang="en-US" sz="2800" i="1" dirty="0">
                <a:cs typeface="Arial" charset="0"/>
                <a:sym typeface="Symbol" pitchFamily="18" charset="2"/>
              </a:rPr>
              <a:t>String Concatenation</a:t>
            </a:r>
            <a:r>
              <a:rPr lang="en-US" sz="2800" dirty="0">
                <a:sym typeface="Symbol" pitchFamily="18" charset="2"/>
              </a:rPr>
              <a:t> instead of addition.</a:t>
            </a:r>
          </a:p>
          <a:p>
            <a:pPr eaLnBrk="1" hangingPunct="1"/>
            <a:endParaRPr lang="en-US" sz="2800" dirty="0">
              <a:sym typeface="Symbol" pitchFamily="18" charset="2"/>
            </a:endParaRPr>
          </a:p>
          <a:p>
            <a:pPr eaLnBrk="1" hangingPunct="1"/>
            <a:r>
              <a:rPr lang="en-US" sz="2800" dirty="0"/>
              <a:t>If you want keyboard input to be </a:t>
            </a:r>
            <a:r>
              <a:rPr lang="en-US" sz="2800" u="sng" dirty="0"/>
              <a:t>eval</a:t>
            </a:r>
            <a:r>
              <a:rPr lang="en-US" sz="2800" dirty="0"/>
              <a:t>uated as a number, you need to use the </a:t>
            </a:r>
            <a:r>
              <a:rPr lang="en-US" sz="2800" b="0" dirty="0" err="1">
                <a:latin typeface="Arial Black" panose="020B0A04020102020204" pitchFamily="34" charset="0"/>
              </a:rPr>
              <a:t>eval</a:t>
            </a:r>
            <a:r>
              <a:rPr lang="en-US" sz="2800" dirty="0"/>
              <a:t> command with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b="0" dirty="0">
                <a:latin typeface="Arial Black" panose="020B0A04020102020204" pitchFamily="34" charset="0"/>
                <a:sym typeface="Symbol" pitchFamily="18" charset="2"/>
              </a:rPr>
              <a:t>input</a:t>
            </a:r>
            <a:r>
              <a:rPr lang="en-US" sz="2800" dirty="0">
                <a:sym typeface="Symbol" pitchFamily="18" charset="2"/>
              </a:rPr>
              <a:t>.  This will give you number input.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t="16326" r="18035" b="1162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7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t="16326" r="18035" b="1162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t="39543" r="21607" b="21597"/>
          <a:stretch/>
        </p:blipFill>
        <p:spPr bwMode="auto">
          <a:xfrm>
            <a:off x="182880" y="182878"/>
            <a:ext cx="8778240" cy="3322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9" descr="MCj0424466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28800"/>
            <a:ext cx="1931296" cy="166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4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4" t="10660" r="19796" b="2214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30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4" t="10660" r="19796" b="2214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1" t="46821" r="20714" b="15669"/>
          <a:stretch/>
        </p:blipFill>
        <p:spPr bwMode="auto">
          <a:xfrm>
            <a:off x="182880" y="182880"/>
            <a:ext cx="8778240" cy="27127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0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9" t="13493" r="15969" b="19447"/>
          <a:stretch/>
        </p:blipFill>
        <p:spPr bwMode="auto">
          <a:xfrm>
            <a:off x="182880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t="46618" r="6772" b="35356"/>
          <a:stretch/>
        </p:blipFill>
        <p:spPr bwMode="auto">
          <a:xfrm>
            <a:off x="182880" y="182880"/>
            <a:ext cx="8778240" cy="132867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752600"/>
            <a:ext cx="8869680" cy="50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>
            <a:off x="457200" y="1676400"/>
            <a:ext cx="83820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Keyboard</a:t>
            </a:r>
          </a:p>
        </p:txBody>
      </p:sp>
      <p:sp>
        <p:nvSpPr>
          <p:cNvPr id="3075" name="WordArt 4"/>
          <p:cNvSpPr>
            <a:spLocks noChangeArrowheads="1" noChangeShapeType="1" noTextEdit="1"/>
          </p:cNvSpPr>
          <p:nvPr/>
        </p:nvSpPr>
        <p:spPr bwMode="auto">
          <a:xfrm>
            <a:off x="1600200" y="3810000"/>
            <a:ext cx="62484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Input</a:t>
            </a:r>
          </a:p>
        </p:txBody>
      </p:sp>
      <p:pic>
        <p:nvPicPr>
          <p:cNvPr id="3076" name="Picture 7" descr="j02332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715000"/>
            <a:ext cx="25558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t="46618" r="6772" b="35356"/>
          <a:stretch/>
        </p:blipFill>
        <p:spPr bwMode="auto">
          <a:xfrm>
            <a:off x="182880" y="182880"/>
            <a:ext cx="8778240" cy="132867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" y="1752600"/>
            <a:ext cx="8869680" cy="50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4977" r="16045" b="2066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5" y="32657"/>
            <a:ext cx="3803321" cy="2651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2657"/>
            <a:ext cx="3803321" cy="26517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6858005" cy="39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42999" y="2895600"/>
            <a:ext cx="6858005" cy="391477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599" y="32657"/>
            <a:ext cx="3803322" cy="26517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57194" y="32657"/>
            <a:ext cx="3803904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099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Input Functions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19772" r="32627" b="9812"/>
          <a:stretch/>
        </p:blipFill>
        <p:spPr bwMode="auto">
          <a:xfrm>
            <a:off x="170439" y="1099457"/>
            <a:ext cx="8778240" cy="545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WordArt 2"/>
          <p:cNvSpPr>
            <a:spLocks noChangeArrowheads="1" noChangeShapeType="1" noTextEdit="1"/>
          </p:cNvSpPr>
          <p:nvPr/>
        </p:nvSpPr>
        <p:spPr bwMode="auto">
          <a:xfrm>
            <a:off x="457200" y="1524000"/>
            <a:ext cx="8382000" cy="2590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 to</a:t>
            </a:r>
          </a:p>
        </p:txBody>
      </p:sp>
      <p:sp>
        <p:nvSpPr>
          <p:cNvPr id="12291" name="WordArt 2"/>
          <p:cNvSpPr>
            <a:spLocks noChangeArrowheads="1" noChangeShapeType="1" noTextEdit="1"/>
          </p:cNvSpPr>
          <p:nvPr/>
        </p:nvSpPr>
        <p:spPr bwMode="auto">
          <a:xfrm>
            <a:off x="457200" y="3886200"/>
            <a:ext cx="8382000" cy="2590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Control Structures</a:t>
            </a:r>
          </a:p>
        </p:txBody>
      </p:sp>
      <p:sp>
        <p:nvSpPr>
          <p:cNvPr id="1229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Program Flow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609600" y="1600200"/>
            <a:ext cx="7924800" cy="282098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3200" i="1" dirty="0">
                <a:cs typeface="Arial" charset="0"/>
                <a:sym typeface="Symbol" pitchFamily="18" charset="2"/>
              </a:rPr>
              <a:t>Program Flow</a:t>
            </a:r>
            <a:r>
              <a:rPr lang="en-US" sz="3200" dirty="0">
                <a:cs typeface="Arial" charset="0"/>
                <a:sym typeface="Symbol" pitchFamily="18" charset="2"/>
              </a:rPr>
              <a:t> </a:t>
            </a:r>
            <a:r>
              <a:rPr lang="en-US" sz="3200" dirty="0">
                <a:sym typeface="Symbol" pitchFamily="18" charset="2"/>
              </a:rPr>
              <a:t>follows the exact sequence of listed program statements, unless directed otherwise by a Python control structure.</a:t>
            </a:r>
          </a:p>
          <a:p>
            <a:pPr eaLnBrk="1" hangingPunct="1">
              <a:lnSpc>
                <a:spcPct val="20000"/>
              </a:lnSpc>
            </a:pPr>
            <a:endParaRPr lang="en-US" sz="3200" dirty="0">
              <a:sym typeface="Symbol" pitchFamily="18" charset="2"/>
            </a:endParaRPr>
          </a:p>
        </p:txBody>
      </p:sp>
      <p:pic>
        <p:nvPicPr>
          <p:cNvPr id="13316" name="Picture 10" descr="j02828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800600"/>
            <a:ext cx="2667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1" descr="j023472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800600"/>
            <a:ext cx="135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WordArt 2"/>
          <p:cNvSpPr>
            <a:spLocks noChangeArrowheads="1" noChangeShapeType="1" noTextEdit="1"/>
          </p:cNvSpPr>
          <p:nvPr/>
        </p:nvSpPr>
        <p:spPr bwMode="auto">
          <a:xfrm>
            <a:off x="2514600" y="1676400"/>
            <a:ext cx="4038600" cy="2209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37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Types of</a:t>
            </a:r>
          </a:p>
        </p:txBody>
      </p:sp>
      <p:sp>
        <p:nvSpPr>
          <p:cNvPr id="14339" name="WordArt 2"/>
          <p:cNvSpPr>
            <a:spLocks noChangeArrowheads="1" noChangeShapeType="1" noTextEdit="1"/>
          </p:cNvSpPr>
          <p:nvPr/>
        </p:nvSpPr>
        <p:spPr bwMode="auto">
          <a:xfrm>
            <a:off x="457200" y="3886200"/>
            <a:ext cx="8382000" cy="2590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Control Structures</a:t>
            </a:r>
          </a:p>
        </p:txBody>
      </p:sp>
      <p:sp>
        <p:nvSpPr>
          <p:cNvPr id="14340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Simple Sequence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667000" y="14478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667000" y="27432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667000" y="40386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667000" y="53340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4495800" y="1981200"/>
            <a:ext cx="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>
            <a:off x="4495800" y="3276600"/>
            <a:ext cx="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4495800" y="4572000"/>
            <a:ext cx="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394" name="Picture 13" descr="j030344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8600"/>
            <a:ext cx="11969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4" descr="j030344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600" y="228600"/>
            <a:ext cx="11969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One-Way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676400"/>
            <a:ext cx="8077200" cy="4800600"/>
            <a:chOff x="533400" y="1676400"/>
            <a:chExt cx="8077200" cy="4800600"/>
          </a:xfrm>
        </p:grpSpPr>
        <p:sp>
          <p:nvSpPr>
            <p:cNvPr id="2" name="Diamond 1"/>
            <p:cNvSpPr/>
            <p:nvPr/>
          </p:nvSpPr>
          <p:spPr bwMode="auto">
            <a:xfrm>
              <a:off x="533400" y="2819400"/>
              <a:ext cx="3657600" cy="838200"/>
            </a:xfrm>
            <a:prstGeom prst="diamond">
              <a:avLst/>
            </a:prstGeom>
            <a:solidFill>
              <a:srgbClr val="FFFF99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2" name="Text Box 3"/>
            <p:cNvSpPr txBox="1">
              <a:spLocks noChangeArrowheads="1"/>
            </p:cNvSpPr>
            <p:nvPr/>
          </p:nvSpPr>
          <p:spPr bwMode="auto">
            <a:xfrm>
              <a:off x="533400" y="16764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7413" name="Text Box 4"/>
            <p:cNvSpPr txBox="1">
              <a:spLocks noChangeArrowheads="1"/>
            </p:cNvSpPr>
            <p:nvPr/>
          </p:nvSpPr>
          <p:spPr bwMode="auto">
            <a:xfrm>
              <a:off x="4876800" y="29718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7414" name="Text Box 5"/>
            <p:cNvSpPr txBox="1">
              <a:spLocks noChangeArrowheads="1"/>
            </p:cNvSpPr>
            <p:nvPr/>
          </p:nvSpPr>
          <p:spPr bwMode="auto">
            <a:xfrm>
              <a:off x="533400" y="42672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7415" name="Text Box 6"/>
            <p:cNvSpPr txBox="1">
              <a:spLocks noChangeArrowheads="1"/>
            </p:cNvSpPr>
            <p:nvPr/>
          </p:nvSpPr>
          <p:spPr bwMode="auto">
            <a:xfrm>
              <a:off x="533400" y="5562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7416" name="Line 7"/>
            <p:cNvSpPr>
              <a:spLocks noChangeShapeType="1"/>
            </p:cNvSpPr>
            <p:nvPr/>
          </p:nvSpPr>
          <p:spPr bwMode="auto">
            <a:xfrm>
              <a:off x="2362200" y="2209800"/>
              <a:ext cx="0" cy="609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>
              <a:off x="2362200" y="4800600"/>
              <a:ext cx="0" cy="7620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914400" y="2999232"/>
              <a:ext cx="2971800" cy="53340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 dirty="0">
                  <a:sym typeface="Symbol" pitchFamily="18" charset="2"/>
                </a:rPr>
                <a:t>Condition</a:t>
              </a:r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H="1">
              <a:off x="4267200" y="3505200"/>
              <a:ext cx="2362200" cy="990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>
              <a:off x="2362200" y="3657600"/>
              <a:ext cx="0" cy="609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3856038" y="26670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/>
                <a:t>True</a:t>
              </a:r>
            </a:p>
          </p:txBody>
        </p:sp>
        <p:sp>
          <p:nvSpPr>
            <p:cNvPr id="17422" name="Text Box 14"/>
            <p:cNvSpPr txBox="1">
              <a:spLocks noChangeArrowheads="1"/>
            </p:cNvSpPr>
            <p:nvPr/>
          </p:nvSpPr>
          <p:spPr bwMode="auto">
            <a:xfrm>
              <a:off x="1371600" y="35814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/>
                <a:t>False</a:t>
              </a:r>
            </a:p>
          </p:txBody>
        </p:sp>
        <p:sp>
          <p:nvSpPr>
            <p:cNvPr id="17423" name="Line 15"/>
            <p:cNvSpPr>
              <a:spLocks noChangeShapeType="1"/>
            </p:cNvSpPr>
            <p:nvPr/>
          </p:nvSpPr>
          <p:spPr bwMode="auto">
            <a:xfrm flipV="1">
              <a:off x="4114800" y="3225800"/>
              <a:ext cx="762000" cy="127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7424" name="Picture 23" descr="MCj0351787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962400"/>
              <a:ext cx="1381125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25" name="Line 24"/>
          <p:cNvSpPr>
            <a:spLocks noChangeShapeType="1"/>
          </p:cNvSpPr>
          <p:nvPr/>
        </p:nvSpPr>
        <p:spPr bwMode="auto">
          <a:xfrm>
            <a:off x="1066800" y="1143000"/>
            <a:ext cx="6934200" cy="0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t="41460" r="6598" b="25589"/>
          <a:stretch/>
        </p:blipFill>
        <p:spPr bwMode="auto">
          <a:xfrm>
            <a:off x="182880" y="4709160"/>
            <a:ext cx="8778240" cy="195430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22876" r="21251" b="27934"/>
          <a:stretch/>
        </p:blipFill>
        <p:spPr bwMode="auto">
          <a:xfrm>
            <a:off x="182880" y="182880"/>
            <a:ext cx="8778240" cy="41812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981200" y="5562600"/>
            <a:ext cx="6781800" cy="49859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Initial Output:  All we see is a blinking cursor.</a:t>
            </a:r>
          </a:p>
        </p:txBody>
      </p:sp>
    </p:spTree>
    <p:extLst>
      <p:ext uri="{BB962C8B-B14F-4D97-AF65-F5344CB8AC3E}">
        <p14:creationId xmlns:p14="http://schemas.microsoft.com/office/powerpoint/2010/main" val="332592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Two-Way Selection</a:t>
            </a:r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1066800" y="228600"/>
            <a:ext cx="6934200" cy="0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21"/>
          <p:cNvSpPr>
            <a:spLocks noChangeShapeType="1"/>
          </p:cNvSpPr>
          <p:nvPr/>
        </p:nvSpPr>
        <p:spPr bwMode="auto">
          <a:xfrm flipH="1">
            <a:off x="1066800" y="1295400"/>
            <a:ext cx="6934200" cy="0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4800" y="1676400"/>
            <a:ext cx="8229600" cy="4495800"/>
            <a:chOff x="304800" y="1676400"/>
            <a:chExt cx="8229600" cy="4495800"/>
          </a:xfrm>
        </p:grpSpPr>
        <p:sp>
          <p:nvSpPr>
            <p:cNvPr id="18435" name="Text Box 3"/>
            <p:cNvSpPr txBox="1">
              <a:spLocks noChangeArrowheads="1"/>
            </p:cNvSpPr>
            <p:nvPr/>
          </p:nvSpPr>
          <p:spPr bwMode="auto">
            <a:xfrm>
              <a:off x="2667000" y="1752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8436" name="Text Box 5"/>
            <p:cNvSpPr txBox="1">
              <a:spLocks noChangeArrowheads="1"/>
            </p:cNvSpPr>
            <p:nvPr/>
          </p:nvSpPr>
          <p:spPr bwMode="auto">
            <a:xfrm>
              <a:off x="533400" y="43434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8437" name="Text Box 6"/>
            <p:cNvSpPr txBox="1">
              <a:spLocks noChangeArrowheads="1"/>
            </p:cNvSpPr>
            <p:nvPr/>
          </p:nvSpPr>
          <p:spPr bwMode="auto">
            <a:xfrm>
              <a:off x="533400" y="56388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8438" name="Line 7"/>
            <p:cNvSpPr>
              <a:spLocks noChangeShapeType="1"/>
            </p:cNvSpPr>
            <p:nvPr/>
          </p:nvSpPr>
          <p:spPr bwMode="auto">
            <a:xfrm>
              <a:off x="4495800" y="2286000"/>
              <a:ext cx="0" cy="5334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9" name="Line 8"/>
            <p:cNvSpPr>
              <a:spLocks noChangeShapeType="1"/>
            </p:cNvSpPr>
            <p:nvPr/>
          </p:nvSpPr>
          <p:spPr bwMode="auto">
            <a:xfrm>
              <a:off x="2362200" y="4876800"/>
              <a:ext cx="0" cy="7620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1" name="Line 10"/>
            <p:cNvSpPr>
              <a:spLocks noChangeShapeType="1"/>
            </p:cNvSpPr>
            <p:nvPr/>
          </p:nvSpPr>
          <p:spPr bwMode="auto">
            <a:xfrm flipH="1">
              <a:off x="2362200" y="3265932"/>
              <a:ext cx="762000" cy="10774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Text Box 12"/>
            <p:cNvSpPr txBox="1">
              <a:spLocks noChangeArrowheads="1"/>
            </p:cNvSpPr>
            <p:nvPr/>
          </p:nvSpPr>
          <p:spPr bwMode="auto">
            <a:xfrm>
              <a:off x="2057400" y="32004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/>
                <a:t>True</a:t>
              </a:r>
            </a:p>
          </p:txBody>
        </p:sp>
        <p:sp>
          <p:nvSpPr>
            <p:cNvPr id="18443" name="Text Box 13"/>
            <p:cNvSpPr txBox="1">
              <a:spLocks noChangeArrowheads="1"/>
            </p:cNvSpPr>
            <p:nvPr/>
          </p:nvSpPr>
          <p:spPr bwMode="auto">
            <a:xfrm>
              <a:off x="6172200" y="32004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/>
                <a:t>False</a:t>
              </a:r>
            </a:p>
          </p:txBody>
        </p:sp>
        <p:sp>
          <p:nvSpPr>
            <p:cNvPr id="18444" name="Text Box 15"/>
            <p:cNvSpPr txBox="1">
              <a:spLocks noChangeArrowheads="1"/>
            </p:cNvSpPr>
            <p:nvPr/>
          </p:nvSpPr>
          <p:spPr bwMode="auto">
            <a:xfrm>
              <a:off x="4800600" y="43434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8445" name="Text Box 16"/>
            <p:cNvSpPr txBox="1">
              <a:spLocks noChangeArrowheads="1"/>
            </p:cNvSpPr>
            <p:nvPr/>
          </p:nvSpPr>
          <p:spPr bwMode="auto">
            <a:xfrm>
              <a:off x="4800600" y="56388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>
              <a:off x="6629400" y="4876800"/>
              <a:ext cx="0" cy="7620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Line 18"/>
            <p:cNvSpPr>
              <a:spLocks noChangeShapeType="1"/>
            </p:cNvSpPr>
            <p:nvPr/>
          </p:nvSpPr>
          <p:spPr bwMode="auto">
            <a:xfrm>
              <a:off x="5943600" y="3265932"/>
              <a:ext cx="762000" cy="10774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8450" name="Picture 22" descr="j0315776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1752600"/>
              <a:ext cx="1371600" cy="109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1" name="Picture 24" descr="MCj0361268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676400"/>
              <a:ext cx="1676400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Diamond 19"/>
            <p:cNvSpPr/>
            <p:nvPr/>
          </p:nvSpPr>
          <p:spPr bwMode="auto">
            <a:xfrm>
              <a:off x="2667000" y="2819400"/>
              <a:ext cx="3657600" cy="838200"/>
            </a:xfrm>
            <a:prstGeom prst="diamond">
              <a:avLst/>
            </a:prstGeom>
            <a:solidFill>
              <a:srgbClr val="FFFF99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3048000" y="2999232"/>
              <a:ext cx="2971800" cy="53340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 dirty="0">
                  <a:sym typeface="Symbol" pitchFamily="18" charset="2"/>
                </a:rPr>
                <a:t>Condition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800">
                <a:latin typeface="Arial Black" pitchFamily="34" charset="0"/>
              </a:rPr>
              <a:t>Multiple-Way Selection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3776" y="917575"/>
            <a:ext cx="8345424" cy="5559425"/>
            <a:chOff x="493776" y="917575"/>
            <a:chExt cx="8345424" cy="5559425"/>
          </a:xfrm>
        </p:grpSpPr>
        <p:sp>
          <p:nvSpPr>
            <p:cNvPr id="10244" name="Text Box 6"/>
            <p:cNvSpPr txBox="1">
              <a:spLocks noChangeArrowheads="1"/>
            </p:cNvSpPr>
            <p:nvPr/>
          </p:nvSpPr>
          <p:spPr bwMode="auto">
            <a:xfrm>
              <a:off x="496888" y="5943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latin typeface="Arial" charset="0"/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0245" name="Line 7"/>
            <p:cNvSpPr>
              <a:spLocks noChangeShapeType="1"/>
            </p:cNvSpPr>
            <p:nvPr/>
          </p:nvSpPr>
          <p:spPr bwMode="auto">
            <a:xfrm flipH="1">
              <a:off x="2322576" y="2103120"/>
              <a:ext cx="3112" cy="457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" name="Text Box 4"/>
            <p:cNvSpPr txBox="1">
              <a:spLocks noChangeArrowheads="1"/>
            </p:cNvSpPr>
            <p:nvPr/>
          </p:nvSpPr>
          <p:spPr bwMode="auto">
            <a:xfrm>
              <a:off x="4840288" y="2743201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latin typeface="Arial" charset="0"/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0247" name="Text Box 12"/>
            <p:cNvSpPr txBox="1">
              <a:spLocks noChangeArrowheads="1"/>
            </p:cNvSpPr>
            <p:nvPr/>
          </p:nvSpPr>
          <p:spPr bwMode="auto">
            <a:xfrm>
              <a:off x="3886201" y="2495551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True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48" name="Text Box 13"/>
            <p:cNvSpPr txBox="1">
              <a:spLocks noChangeArrowheads="1"/>
            </p:cNvSpPr>
            <p:nvPr/>
          </p:nvSpPr>
          <p:spPr bwMode="auto">
            <a:xfrm>
              <a:off x="969264" y="3276601"/>
              <a:ext cx="17160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False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49" name="Line 14"/>
            <p:cNvSpPr>
              <a:spLocks noChangeShapeType="1"/>
            </p:cNvSpPr>
            <p:nvPr/>
          </p:nvSpPr>
          <p:spPr bwMode="auto">
            <a:xfrm>
              <a:off x="3846576" y="2980944"/>
              <a:ext cx="99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0" name="Line 15"/>
            <p:cNvSpPr>
              <a:spLocks noChangeShapeType="1"/>
            </p:cNvSpPr>
            <p:nvPr/>
          </p:nvSpPr>
          <p:spPr bwMode="auto">
            <a:xfrm flipH="1">
              <a:off x="2322576" y="3170238"/>
              <a:ext cx="3112" cy="47466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Text Box 18"/>
            <p:cNvSpPr txBox="1">
              <a:spLocks noChangeArrowheads="1"/>
            </p:cNvSpPr>
            <p:nvPr/>
          </p:nvSpPr>
          <p:spPr bwMode="auto">
            <a:xfrm>
              <a:off x="4840288" y="3810001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latin typeface="Arial" charset="0"/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0252" name="Text Box 20"/>
            <p:cNvSpPr txBox="1">
              <a:spLocks noChangeArrowheads="1"/>
            </p:cNvSpPr>
            <p:nvPr/>
          </p:nvSpPr>
          <p:spPr bwMode="auto">
            <a:xfrm>
              <a:off x="3886201" y="3565526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True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53" name="Text Box 21"/>
            <p:cNvSpPr txBox="1">
              <a:spLocks noChangeArrowheads="1"/>
            </p:cNvSpPr>
            <p:nvPr/>
          </p:nvSpPr>
          <p:spPr bwMode="auto">
            <a:xfrm>
              <a:off x="969264" y="4343401"/>
              <a:ext cx="17160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False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54" name="Line 22"/>
            <p:cNvSpPr>
              <a:spLocks noChangeShapeType="1"/>
            </p:cNvSpPr>
            <p:nvPr/>
          </p:nvSpPr>
          <p:spPr bwMode="auto">
            <a:xfrm>
              <a:off x="3849688" y="4078224"/>
              <a:ext cx="99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Line 23"/>
            <p:cNvSpPr>
              <a:spLocks noChangeShapeType="1"/>
            </p:cNvSpPr>
            <p:nvPr/>
          </p:nvSpPr>
          <p:spPr bwMode="auto">
            <a:xfrm flipH="1">
              <a:off x="2322576" y="4237037"/>
              <a:ext cx="3112" cy="5178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Text Box 25"/>
            <p:cNvSpPr txBox="1">
              <a:spLocks noChangeArrowheads="1"/>
            </p:cNvSpPr>
            <p:nvPr/>
          </p:nvSpPr>
          <p:spPr bwMode="auto">
            <a:xfrm>
              <a:off x="4840288" y="4876802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latin typeface="Arial" charset="0"/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10257" name="Text Box 27"/>
            <p:cNvSpPr txBox="1">
              <a:spLocks noChangeArrowheads="1"/>
            </p:cNvSpPr>
            <p:nvPr/>
          </p:nvSpPr>
          <p:spPr bwMode="auto">
            <a:xfrm>
              <a:off x="3886201" y="4627564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True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58" name="Text Box 28"/>
            <p:cNvSpPr txBox="1">
              <a:spLocks noChangeArrowheads="1"/>
            </p:cNvSpPr>
            <p:nvPr/>
          </p:nvSpPr>
          <p:spPr bwMode="auto">
            <a:xfrm>
              <a:off x="969264" y="5410202"/>
              <a:ext cx="17160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>
                  <a:latin typeface="Arial" charset="0"/>
                </a:rPr>
                <a:t>False</a:t>
              </a:r>
              <a:endParaRPr lang="en-US" sz="2400" i="1" dirty="0">
                <a:latin typeface="Arial Narrow" pitchFamily="34" charset="0"/>
              </a:endParaRPr>
            </a:p>
          </p:txBody>
        </p:sp>
        <p:sp>
          <p:nvSpPr>
            <p:cNvPr id="10259" name="Line 29"/>
            <p:cNvSpPr>
              <a:spLocks noChangeShapeType="1"/>
            </p:cNvSpPr>
            <p:nvPr/>
          </p:nvSpPr>
          <p:spPr bwMode="auto">
            <a:xfrm>
              <a:off x="3849688" y="5175504"/>
              <a:ext cx="99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30"/>
            <p:cNvSpPr>
              <a:spLocks noChangeShapeType="1"/>
            </p:cNvSpPr>
            <p:nvPr/>
          </p:nvSpPr>
          <p:spPr bwMode="auto">
            <a:xfrm>
              <a:off x="2325688" y="5303837"/>
              <a:ext cx="0" cy="6397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31"/>
            <p:cNvSpPr>
              <a:spLocks noChangeShapeType="1"/>
            </p:cNvSpPr>
            <p:nvPr/>
          </p:nvSpPr>
          <p:spPr bwMode="auto">
            <a:xfrm flipH="1">
              <a:off x="4230688" y="6197600"/>
              <a:ext cx="45720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32"/>
            <p:cNvSpPr>
              <a:spLocks noChangeShapeType="1"/>
            </p:cNvSpPr>
            <p:nvPr/>
          </p:nvSpPr>
          <p:spPr bwMode="auto">
            <a:xfrm flipV="1">
              <a:off x="8802688" y="2971800"/>
              <a:ext cx="0" cy="32639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33"/>
            <p:cNvSpPr>
              <a:spLocks noChangeShapeType="1"/>
            </p:cNvSpPr>
            <p:nvPr/>
          </p:nvSpPr>
          <p:spPr bwMode="auto">
            <a:xfrm flipH="1">
              <a:off x="8574088" y="2997200"/>
              <a:ext cx="2651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34"/>
            <p:cNvSpPr>
              <a:spLocks noChangeShapeType="1"/>
            </p:cNvSpPr>
            <p:nvPr/>
          </p:nvSpPr>
          <p:spPr bwMode="auto">
            <a:xfrm flipH="1">
              <a:off x="8574088" y="4067175"/>
              <a:ext cx="2651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Line 35"/>
            <p:cNvSpPr>
              <a:spLocks noChangeShapeType="1"/>
            </p:cNvSpPr>
            <p:nvPr/>
          </p:nvSpPr>
          <p:spPr bwMode="auto">
            <a:xfrm flipH="1">
              <a:off x="8574088" y="5137150"/>
              <a:ext cx="265112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266" name="Picture 46" descr="MCBD06663_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917575"/>
              <a:ext cx="1928813" cy="167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493776" y="155448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sz="1900" b="1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 dirty="0">
                  <a:latin typeface="Arial" charset="0"/>
                  <a:sym typeface="Symbol" pitchFamily="18" charset="2"/>
                </a:rPr>
                <a:t>Program Statement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93776" y="2560320"/>
              <a:ext cx="3657600" cy="838200"/>
              <a:chOff x="533400" y="2667000"/>
              <a:chExt cx="3657600" cy="838200"/>
            </a:xfrm>
          </p:grpSpPr>
          <p:sp>
            <p:nvSpPr>
              <p:cNvPr id="31" name="Diamond 30"/>
              <p:cNvSpPr/>
              <p:nvPr/>
            </p:nvSpPr>
            <p:spPr bwMode="auto">
              <a:xfrm>
                <a:off x="533400" y="2667000"/>
                <a:ext cx="3657600" cy="838200"/>
              </a:xfrm>
              <a:prstGeom prst="diamond">
                <a:avLst/>
              </a:prstGeom>
              <a:solidFill>
                <a:srgbClr val="FFFF99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Text Box 10"/>
              <p:cNvSpPr txBox="1">
                <a:spLocks noChangeArrowheads="1"/>
              </p:cNvSpPr>
              <p:nvPr/>
            </p:nvSpPr>
            <p:spPr bwMode="auto">
              <a:xfrm>
                <a:off x="914400" y="2846832"/>
                <a:ext cx="2971800" cy="53340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914400" indent="-9144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</a:pPr>
                <a:r>
                  <a:rPr lang="en-US" sz="2800" dirty="0">
                    <a:sym typeface="Symbol" pitchFamily="18" charset="2"/>
                  </a:rPr>
                  <a:t>Condition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93776" y="3657600"/>
              <a:ext cx="3657600" cy="838200"/>
              <a:chOff x="533400" y="2667000"/>
              <a:chExt cx="3657600" cy="838200"/>
            </a:xfrm>
          </p:grpSpPr>
          <p:sp>
            <p:nvSpPr>
              <p:cNvPr id="35" name="Diamond 34"/>
              <p:cNvSpPr/>
              <p:nvPr/>
            </p:nvSpPr>
            <p:spPr bwMode="auto">
              <a:xfrm>
                <a:off x="533400" y="2667000"/>
                <a:ext cx="3657600" cy="838200"/>
              </a:xfrm>
              <a:prstGeom prst="diamond">
                <a:avLst/>
              </a:prstGeom>
              <a:solidFill>
                <a:srgbClr val="FFFF99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Text Box 10"/>
              <p:cNvSpPr txBox="1">
                <a:spLocks noChangeArrowheads="1"/>
              </p:cNvSpPr>
              <p:nvPr/>
            </p:nvSpPr>
            <p:spPr bwMode="auto">
              <a:xfrm>
                <a:off x="914400" y="2846832"/>
                <a:ext cx="2971800" cy="53340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914400" indent="-9144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</a:pPr>
                <a:r>
                  <a:rPr lang="en-US" sz="2800" dirty="0">
                    <a:sym typeface="Symbol" pitchFamily="18" charset="2"/>
                  </a:rPr>
                  <a:t>Condition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3776" y="4754880"/>
              <a:ext cx="3657600" cy="838200"/>
              <a:chOff x="533400" y="2667000"/>
              <a:chExt cx="3657600" cy="838200"/>
            </a:xfrm>
          </p:grpSpPr>
          <p:sp>
            <p:nvSpPr>
              <p:cNvPr id="38" name="Diamond 37"/>
              <p:cNvSpPr/>
              <p:nvPr/>
            </p:nvSpPr>
            <p:spPr bwMode="auto">
              <a:xfrm>
                <a:off x="533400" y="2667000"/>
                <a:ext cx="3657600" cy="838200"/>
              </a:xfrm>
              <a:prstGeom prst="diamond">
                <a:avLst/>
              </a:prstGeom>
              <a:solidFill>
                <a:srgbClr val="FFFF99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" name="Text Box 10"/>
              <p:cNvSpPr txBox="1">
                <a:spLocks noChangeArrowheads="1"/>
              </p:cNvSpPr>
              <p:nvPr/>
            </p:nvSpPr>
            <p:spPr bwMode="auto">
              <a:xfrm>
                <a:off x="914400" y="2846832"/>
                <a:ext cx="2971800" cy="53340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914400" indent="-9144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</a:pPr>
                <a:r>
                  <a:rPr lang="en-US" sz="2800" dirty="0">
                    <a:sym typeface="Symbol" pitchFamily="18" charset="2"/>
                  </a:rPr>
                  <a:t>Condition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413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Repetition</a:t>
            </a:r>
          </a:p>
        </p:txBody>
      </p:sp>
      <p:pic>
        <p:nvPicPr>
          <p:cNvPr id="20497" name="Picture 36" descr="j035437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61962"/>
            <a:ext cx="39014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ohnSchram\AppData\Local\Microsoft\Windows\Temporary Internet Files\Content.IE5\1NSA1V5K\MM900354565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05025"/>
            <a:ext cx="14478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514600" y="1371600"/>
            <a:ext cx="5562600" cy="5105400"/>
            <a:chOff x="2514600" y="1371600"/>
            <a:chExt cx="5562600" cy="5105400"/>
          </a:xfrm>
        </p:grpSpPr>
        <p:grpSp>
          <p:nvGrpSpPr>
            <p:cNvPr id="20482" name="Group 26"/>
            <p:cNvGrpSpPr>
              <a:grpSpLocks/>
            </p:cNvGrpSpPr>
            <p:nvPr/>
          </p:nvGrpSpPr>
          <p:grpSpPr bwMode="auto">
            <a:xfrm>
              <a:off x="5486400" y="1371600"/>
              <a:ext cx="2590800" cy="3886200"/>
              <a:chOff x="0" y="720"/>
              <a:chExt cx="1632" cy="2448"/>
            </a:xfrm>
          </p:grpSpPr>
          <p:sp>
            <p:nvSpPr>
              <p:cNvPr id="20500" name="Oval 24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1536" cy="21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1" name="Rectangle 25"/>
              <p:cNvSpPr>
                <a:spLocks noChangeArrowheads="1"/>
              </p:cNvSpPr>
              <p:nvPr/>
            </p:nvSpPr>
            <p:spPr bwMode="auto">
              <a:xfrm>
                <a:off x="0" y="720"/>
                <a:ext cx="864" cy="24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84" name="Text Box 3"/>
            <p:cNvSpPr txBox="1">
              <a:spLocks noChangeArrowheads="1"/>
            </p:cNvSpPr>
            <p:nvPr/>
          </p:nvSpPr>
          <p:spPr bwMode="auto">
            <a:xfrm>
              <a:off x="2514600" y="3657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2514600" y="5943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20487" name="Line 11"/>
            <p:cNvSpPr>
              <a:spLocks noChangeShapeType="1"/>
            </p:cNvSpPr>
            <p:nvPr/>
          </p:nvSpPr>
          <p:spPr bwMode="auto">
            <a:xfrm>
              <a:off x="4343400" y="5334000"/>
              <a:ext cx="0" cy="609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Text Box 12"/>
            <p:cNvSpPr txBox="1">
              <a:spLocks noChangeArrowheads="1"/>
            </p:cNvSpPr>
            <p:nvPr/>
          </p:nvSpPr>
          <p:spPr bwMode="auto">
            <a:xfrm>
              <a:off x="5837238" y="44958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/>
                <a:t>True</a:t>
              </a:r>
            </a:p>
          </p:txBody>
        </p:sp>
        <p:sp>
          <p:nvSpPr>
            <p:cNvPr id="20489" name="Text Box 13"/>
            <p:cNvSpPr txBox="1">
              <a:spLocks noChangeArrowheads="1"/>
            </p:cNvSpPr>
            <p:nvPr/>
          </p:nvSpPr>
          <p:spPr bwMode="auto">
            <a:xfrm>
              <a:off x="3276600" y="5410200"/>
              <a:ext cx="106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400" i="1" dirty="0"/>
                <a:t>False</a:t>
              </a:r>
            </a:p>
          </p:txBody>
        </p:sp>
        <p:sp>
          <p:nvSpPr>
            <p:cNvPr id="20490" name="Line 19"/>
            <p:cNvSpPr>
              <a:spLocks noChangeShapeType="1"/>
            </p:cNvSpPr>
            <p:nvPr/>
          </p:nvSpPr>
          <p:spPr bwMode="auto">
            <a:xfrm>
              <a:off x="4343400" y="4191000"/>
              <a:ext cx="0" cy="4191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Text Box 20"/>
            <p:cNvSpPr txBox="1">
              <a:spLocks noChangeArrowheads="1"/>
            </p:cNvSpPr>
            <p:nvPr/>
          </p:nvSpPr>
          <p:spPr bwMode="auto">
            <a:xfrm>
              <a:off x="2514600" y="2514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20492" name="Line 21"/>
            <p:cNvSpPr>
              <a:spLocks noChangeShapeType="1"/>
            </p:cNvSpPr>
            <p:nvPr/>
          </p:nvSpPr>
          <p:spPr bwMode="auto">
            <a:xfrm>
              <a:off x="4343400" y="3048000"/>
              <a:ext cx="0" cy="609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Text Box 22"/>
            <p:cNvSpPr txBox="1">
              <a:spLocks noChangeArrowheads="1"/>
            </p:cNvSpPr>
            <p:nvPr/>
          </p:nvSpPr>
          <p:spPr bwMode="auto">
            <a:xfrm>
              <a:off x="2514600" y="1371600"/>
              <a:ext cx="3733800" cy="533400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>
                  <a:sym typeface="Symbol" pitchFamily="18" charset="2"/>
                </a:rPr>
                <a:t>Program Statement</a:t>
              </a:r>
            </a:p>
          </p:txBody>
        </p:sp>
        <p:sp>
          <p:nvSpPr>
            <p:cNvPr id="20494" name="Line 23"/>
            <p:cNvSpPr>
              <a:spLocks noChangeShapeType="1"/>
            </p:cNvSpPr>
            <p:nvPr/>
          </p:nvSpPr>
          <p:spPr bwMode="auto">
            <a:xfrm>
              <a:off x="4343400" y="1905000"/>
              <a:ext cx="0" cy="609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5" name="Line 27"/>
            <p:cNvSpPr>
              <a:spLocks noChangeShapeType="1"/>
            </p:cNvSpPr>
            <p:nvPr/>
          </p:nvSpPr>
          <p:spPr bwMode="auto">
            <a:xfrm flipH="1">
              <a:off x="5867400" y="5029200"/>
              <a:ext cx="10048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Line 28"/>
            <p:cNvSpPr>
              <a:spLocks noChangeShapeType="1"/>
            </p:cNvSpPr>
            <p:nvPr/>
          </p:nvSpPr>
          <p:spPr bwMode="auto">
            <a:xfrm flipH="1">
              <a:off x="6248400" y="1600200"/>
              <a:ext cx="6858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514600" y="4610100"/>
              <a:ext cx="3657600" cy="838200"/>
              <a:chOff x="533400" y="2667000"/>
              <a:chExt cx="3657600" cy="838200"/>
            </a:xfrm>
          </p:grpSpPr>
          <p:sp>
            <p:nvSpPr>
              <p:cNvPr id="22" name="Diamond 21"/>
              <p:cNvSpPr/>
              <p:nvPr/>
            </p:nvSpPr>
            <p:spPr bwMode="auto">
              <a:xfrm>
                <a:off x="533400" y="2667000"/>
                <a:ext cx="3657600" cy="838200"/>
              </a:xfrm>
              <a:prstGeom prst="diamond">
                <a:avLst/>
              </a:prstGeom>
              <a:solidFill>
                <a:srgbClr val="FFFF99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Text Box 10"/>
              <p:cNvSpPr txBox="1">
                <a:spLocks noChangeArrowheads="1"/>
              </p:cNvSpPr>
              <p:nvPr/>
            </p:nvSpPr>
            <p:spPr bwMode="auto">
              <a:xfrm>
                <a:off x="914400" y="2846832"/>
                <a:ext cx="2971800" cy="53340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914400" indent="-9144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33413" algn="l"/>
                  </a:tabLs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</a:pPr>
                <a:r>
                  <a:rPr lang="en-US" sz="2800" dirty="0">
                    <a:sym typeface="Symbol" pitchFamily="18" charset="2"/>
                  </a:rPr>
                  <a:t>Condition</a:t>
                </a: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764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Types of</a:t>
            </a:r>
            <a:br>
              <a:rPr lang="en-US" sz="4800">
                <a:latin typeface="Arial Black" pitchFamily="34" charset="0"/>
              </a:rPr>
            </a:br>
            <a:r>
              <a:rPr lang="en-US" sz="4800">
                <a:latin typeface="Arial Black" pitchFamily="34" charset="0"/>
              </a:rPr>
              <a:t>Control Structures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09600" y="1822450"/>
            <a:ext cx="7924800" cy="4710113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sz="3200">
                <a:sym typeface="Symbol" pitchFamily="18" charset="2"/>
              </a:rPr>
              <a:t>Simple Sequence</a:t>
            </a:r>
          </a:p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sz="3200">
                <a:sym typeface="Symbol" pitchFamily="18" charset="2"/>
              </a:rPr>
              <a:t>Selection   </a:t>
            </a:r>
            <a:r>
              <a:rPr lang="en-US" sz="2800" i="1">
                <a:sym typeface="Symbol" pitchFamily="18" charset="2"/>
              </a:rPr>
              <a:t>also called:</a:t>
            </a:r>
            <a:endParaRPr lang="en-US" sz="280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800">
                <a:sym typeface="Symbol" pitchFamily="18" charset="2"/>
              </a:rPr>
              <a:t>		-	Decision Making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>
                <a:sym typeface="Symbol" pitchFamily="18" charset="2"/>
              </a:rPr>
              <a:t>		-	Conditional Branching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>
                <a:sym typeface="Symbol" pitchFamily="18" charset="2"/>
              </a:rPr>
              <a:t>		-	Alternation</a:t>
            </a:r>
          </a:p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sz="3200">
                <a:sym typeface="Symbol" pitchFamily="18" charset="2"/>
              </a:rPr>
              <a:t>Repetition </a:t>
            </a:r>
            <a:r>
              <a:rPr lang="en-US" sz="2800">
                <a:sym typeface="Symbol" pitchFamily="18" charset="2"/>
              </a:rPr>
              <a:t>  </a:t>
            </a:r>
            <a:r>
              <a:rPr lang="en-US" sz="2800" i="1">
                <a:sym typeface="Symbol" pitchFamily="18" charset="2"/>
              </a:rPr>
              <a:t>also called:</a:t>
            </a:r>
            <a:endParaRPr lang="en-US" sz="280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800">
                <a:sym typeface="Symbol" pitchFamily="18" charset="2"/>
              </a:rPr>
              <a:t>		-	Looping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>
                <a:sym typeface="Symbol" pitchFamily="18" charset="2"/>
              </a:rPr>
              <a:t>		-	Iteration</a:t>
            </a:r>
          </a:p>
          <a:p>
            <a:pPr eaLnBrk="1" hangingPunct="1">
              <a:lnSpc>
                <a:spcPct val="20000"/>
              </a:lnSpc>
            </a:pPr>
            <a:endParaRPr lang="en-US" sz="320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764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Conditional Statement Definition</a:t>
            </a:r>
          </a:p>
        </p:txBody>
      </p:sp>
      <p:sp>
        <p:nvSpPr>
          <p:cNvPr id="459779" name="Text Box 3"/>
          <p:cNvSpPr txBox="1">
            <a:spLocks noChangeArrowheads="1"/>
          </p:cNvSpPr>
          <p:nvPr/>
        </p:nvSpPr>
        <p:spPr bwMode="auto">
          <a:xfrm>
            <a:off x="822960" y="1822450"/>
            <a:ext cx="7498080" cy="41148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633413" algn="l"/>
              </a:tabLst>
              <a:defRPr/>
            </a:pPr>
            <a:r>
              <a:rPr lang="en-US" sz="3200" dirty="0">
                <a:sym typeface="Symbol" pitchFamily="18" charset="2"/>
              </a:rPr>
              <a:t>A </a:t>
            </a:r>
            <a:r>
              <a:rPr lang="en-US" sz="3200" i="1" dirty="0">
                <a:sym typeface="Symbol" pitchFamily="18" charset="2"/>
              </a:rPr>
              <a:t>conditional statement </a:t>
            </a:r>
            <a:r>
              <a:rPr lang="en-US" sz="3200" dirty="0">
                <a:sym typeface="Symbol" pitchFamily="18" charset="2"/>
              </a:rPr>
              <a:t>is a program expression that evaluates to </a:t>
            </a:r>
            <a:r>
              <a:rPr lang="en-US" sz="3200" b="0" dirty="0">
                <a:latin typeface="Arial Black" pitchFamily="34" charset="0"/>
                <a:sym typeface="Symbol" pitchFamily="18" charset="2"/>
              </a:rPr>
              <a:t>True</a:t>
            </a:r>
            <a:r>
              <a:rPr lang="en-US" sz="3200" dirty="0">
                <a:sym typeface="Symbol" pitchFamily="18" charset="2"/>
              </a:rPr>
              <a:t> or </a:t>
            </a:r>
            <a:r>
              <a:rPr lang="en-US" sz="3200" b="0" dirty="0">
                <a:latin typeface="Arial Black" pitchFamily="34" charset="0"/>
                <a:sym typeface="Symbol" pitchFamily="18" charset="2"/>
              </a:rPr>
              <a:t>False</a:t>
            </a:r>
            <a:r>
              <a:rPr lang="en-US" sz="3200" dirty="0">
                <a:sym typeface="Symbol" pitchFamily="18" charset="2"/>
              </a:rPr>
              <a:t>.</a:t>
            </a:r>
          </a:p>
          <a:p>
            <a:pPr>
              <a:tabLst>
                <a:tab pos="633413" algn="l"/>
              </a:tabLst>
              <a:defRPr/>
            </a:pPr>
            <a:endParaRPr lang="en-US" sz="3200" dirty="0">
              <a:sym typeface="Symbol" pitchFamily="18" charset="2"/>
            </a:endParaRPr>
          </a:p>
          <a:p>
            <a:pPr>
              <a:tabLst>
                <a:tab pos="633413" algn="l"/>
              </a:tabLst>
              <a:defRPr/>
            </a:pPr>
            <a:r>
              <a:rPr lang="en-US" sz="3200" dirty="0">
                <a:sym typeface="Symbol" pitchFamily="18" charset="2"/>
              </a:rPr>
              <a:t>Most conditional statements require a </a:t>
            </a:r>
            <a:r>
              <a:rPr lang="en-US" sz="3200" i="1" dirty="0">
                <a:latin typeface="+mn-lt"/>
                <a:sym typeface="Symbol" pitchFamily="18" charset="2"/>
              </a:rPr>
              <a:t>relational operator</a:t>
            </a:r>
            <a:r>
              <a:rPr lang="en-US" sz="3200" dirty="0">
                <a:sym typeface="Symbol" pitchFamily="18" charset="2"/>
              </a:rPr>
              <a:t>.</a:t>
            </a:r>
          </a:p>
          <a:p>
            <a:pPr>
              <a:tabLst>
                <a:tab pos="633413" algn="l"/>
              </a:tabLst>
              <a:defRPr/>
            </a:pPr>
            <a:endParaRPr lang="en-US" sz="3200" dirty="0">
              <a:sym typeface="Symbol" pitchFamily="18" charset="2"/>
            </a:endParaRPr>
          </a:p>
          <a:p>
            <a:r>
              <a:rPr lang="en-US" sz="3200" dirty="0"/>
              <a:t>All conditions end with a colon ( : 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WordArt 2"/>
          <p:cNvSpPr>
            <a:spLocks noChangeArrowheads="1" noChangeShapeType="1" noTextEdit="1"/>
          </p:cNvSpPr>
          <p:nvPr/>
        </p:nvSpPr>
        <p:spPr bwMode="auto">
          <a:xfrm>
            <a:off x="457200" y="15240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Relational</a:t>
            </a:r>
          </a:p>
        </p:txBody>
      </p:sp>
      <p:sp>
        <p:nvSpPr>
          <p:cNvPr id="22531" name="WordArt 2"/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Operators</a:t>
            </a:r>
          </a:p>
        </p:txBody>
      </p:sp>
      <p:sp>
        <p:nvSpPr>
          <p:cNvPr id="2253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Relational Operators</a:t>
            </a:r>
          </a:p>
        </p:txBody>
      </p:sp>
      <p:graphicFrame>
        <p:nvGraphicFramePr>
          <p:cNvPr id="460891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09171"/>
              </p:ext>
            </p:extLst>
          </p:nvPr>
        </p:nvGraphicFramePr>
        <p:xfrm>
          <a:off x="381000" y="715963"/>
          <a:ext cx="8382000" cy="6065837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Name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Operator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Expression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Evaluates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Equals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==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== 5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== 10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 Equals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!=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50 != 25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100 != 100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Less than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100 &lt; 200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&lt; 100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Greater than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&gt; 100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&gt; 200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7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Less than or equals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&lt;=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100 &lt;= 200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&lt;= 200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&lt;= 100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7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Greater than or equals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&gt;=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100 &gt;= 200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&gt;= 200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200 &gt;= 100</a:t>
                      </a:r>
                      <a:endParaRPr lang="en-US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Important Note: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82880" y="1066800"/>
            <a:ext cx="8778240" cy="5201424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The relational operators shown on the previous slide will be used in the Python example programs that demonstrate the different control structures.  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Be careful not to confuse the </a:t>
            </a:r>
            <a:r>
              <a:rPr lang="en-US" sz="2800" b="0" dirty="0">
                <a:sym typeface="Symbol" pitchFamily="18" charset="2"/>
              </a:rPr>
              <a:t>equality operator 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dirty="0">
                <a:latin typeface="Arial" charset="0"/>
                <a:sym typeface="Symbol" pitchFamily="18" charset="2"/>
              </a:rPr>
              <a:t>( =</a:t>
            </a:r>
            <a:r>
              <a:rPr lang="en-US" sz="800" dirty="0">
                <a:latin typeface="Arial" charset="0"/>
                <a:sym typeface="Symbol" pitchFamily="18" charset="2"/>
              </a:rPr>
              <a:t> </a:t>
            </a:r>
            <a:r>
              <a:rPr lang="en-US" sz="2800" dirty="0">
                <a:latin typeface="Arial" charset="0"/>
                <a:sym typeface="Symbol" pitchFamily="18" charset="2"/>
              </a:rPr>
              <a:t>= ) with the </a:t>
            </a:r>
            <a:r>
              <a:rPr lang="en-US" sz="2800" b="0" dirty="0">
                <a:sym typeface="Symbol" pitchFamily="18" charset="2"/>
              </a:rPr>
              <a:t>assignment operator</a:t>
            </a:r>
            <a:r>
              <a:rPr lang="en-US" sz="2800" dirty="0">
                <a:latin typeface="Arial" charset="0"/>
                <a:sym typeface="Symbol" pitchFamily="18" charset="2"/>
              </a:rPr>
              <a:t> ( = ).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endParaRPr lang="en-US" sz="3600" dirty="0">
              <a:latin typeface="Arial" charset="0"/>
              <a:sym typeface="Symbol" pitchFamily="18" charset="2"/>
            </a:endParaRP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endParaRPr lang="en-US" sz="1600" dirty="0">
              <a:latin typeface="Arial" charset="0"/>
              <a:sym typeface="Symbol" pitchFamily="18" charset="2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48110"/>
              </p:ext>
            </p:extLst>
          </p:nvPr>
        </p:nvGraphicFramePr>
        <p:xfrm>
          <a:off x="228600" y="4114800"/>
          <a:ext cx="8686800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0" dirty="0">
                          <a:latin typeface="Arial Black" pitchFamily="34" charset="0"/>
                        </a:rPr>
                        <a:t>Assignment ( =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0" dirty="0">
                          <a:latin typeface="Arial Black" pitchFamily="34" charset="0"/>
                        </a:rPr>
                        <a:t>Equality ( ==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i="0" dirty="0"/>
                    </a:p>
                    <a:p>
                      <a:r>
                        <a:rPr lang="en-US" sz="3200" b="1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= 10</a:t>
                      </a:r>
                    </a:p>
                    <a:p>
                      <a:endParaRPr lang="en-US" sz="1600" i="0" dirty="0"/>
                    </a:p>
                    <a:p>
                      <a:r>
                        <a:rPr lang="en-US" sz="2400" i="0" dirty="0"/>
                        <a:t>Assigns a the</a:t>
                      </a:r>
                      <a:r>
                        <a:rPr lang="en-US" sz="2400" i="0" baseline="0" dirty="0"/>
                        <a:t> value of </a:t>
                      </a:r>
                      <a:r>
                        <a:rPr lang="en-US" sz="2400" b="1" i="0" baseline="0" dirty="0"/>
                        <a:t>10</a:t>
                      </a:r>
                      <a:r>
                        <a:rPr lang="en-US" sz="2400" i="0" baseline="0" dirty="0"/>
                        <a:t> to </a:t>
                      </a:r>
                      <a:r>
                        <a:rPr lang="en-US" sz="2400" b="1" i="0" baseline="0" dirty="0"/>
                        <a:t>x</a:t>
                      </a:r>
                      <a:r>
                        <a:rPr lang="en-US" sz="2400" i="0" baseline="0" dirty="0"/>
                        <a:t>.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0" dirty="0"/>
                    </a:p>
                    <a:p>
                      <a:r>
                        <a:rPr lang="en-US" sz="3200" b="1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3200" b="1" i="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x == 10:</a:t>
                      </a:r>
                    </a:p>
                    <a:p>
                      <a:endParaRPr lang="en-US" sz="1600" i="0" baseline="0" dirty="0"/>
                    </a:p>
                    <a:p>
                      <a:r>
                        <a:rPr lang="en-US" sz="2400" i="0" baseline="0" dirty="0"/>
                        <a:t>Checks if </a:t>
                      </a:r>
                      <a:r>
                        <a:rPr lang="en-US" sz="2400" b="1" i="0" baseline="0" dirty="0"/>
                        <a:t>x</a:t>
                      </a:r>
                      <a:r>
                        <a:rPr lang="en-US" sz="2400" i="0" baseline="0" dirty="0"/>
                        <a:t> is equal to </a:t>
                      </a:r>
                      <a:r>
                        <a:rPr lang="en-US" sz="2400" b="1" i="0" baseline="0" dirty="0"/>
                        <a:t>10</a:t>
                      </a:r>
                      <a:r>
                        <a:rPr lang="en-US" sz="2400" i="0" baseline="0" dirty="0"/>
                        <a:t>.</a:t>
                      </a:r>
                      <a:endParaRPr lang="en-US" sz="2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7.5</a:t>
            </a:r>
          </a:p>
        </p:txBody>
      </p:sp>
      <p:pic>
        <p:nvPicPr>
          <p:cNvPr id="25603" name="Picture 5" descr="C:\Documents and Settings\JohnSchram\Local Settings\Temporary Internet Files\Content.IE5\URQ75OAI\MCj0230933000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79513"/>
            <a:ext cx="4411663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WordArt 2"/>
          <p:cNvSpPr>
            <a:spLocks noChangeArrowheads="1" noChangeShapeType="1" noTextEdit="1"/>
          </p:cNvSpPr>
          <p:nvPr/>
        </p:nvSpPr>
        <p:spPr bwMode="auto">
          <a:xfrm>
            <a:off x="304800" y="3810000"/>
            <a:ext cx="85344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Selection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2953" r="23253" b="14725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JohnSchram\AppData\Local\Microsoft\Windows\Temporary Internet Files\Content.IE5\KXXJRVBA\MC900056097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44" y="4114800"/>
            <a:ext cx="1476756" cy="18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t="41460" r="6598" b="25589"/>
          <a:stretch/>
        </p:blipFill>
        <p:spPr bwMode="auto">
          <a:xfrm>
            <a:off x="182880" y="4709160"/>
            <a:ext cx="8778240" cy="195430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22876" r="21251" b="27934"/>
          <a:stretch/>
        </p:blipFill>
        <p:spPr bwMode="auto">
          <a:xfrm>
            <a:off x="182880" y="182880"/>
            <a:ext cx="8778240" cy="41812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267200" y="1676400"/>
            <a:ext cx="4495800" cy="4561249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2400" dirty="0"/>
              <a:t>If the user has knowledge of the inner workings of the program (something that cannot be assumed) he/she will enter his/her name and then the program execution can continue. </a:t>
            </a:r>
          </a:p>
          <a:p>
            <a:pPr eaLnBrk="1" hangingPunct="1">
              <a:lnSpc>
                <a:spcPct val="11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To prove that the name was entered, it is displayed in the form of a greeting.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1516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2953" r="23253" b="14725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8" t="47403" r="31734" b="14524"/>
          <a:stretch/>
        </p:blipFill>
        <p:spPr bwMode="auto">
          <a:xfrm>
            <a:off x="182877" y="182877"/>
            <a:ext cx="4305236" cy="2560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JohnSchram\AppData\Local\Microsoft\Windows\Temporary Internet Files\Content.IE5\KXXJRVBA\MC900056097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44" y="4114800"/>
            <a:ext cx="1476756" cy="18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7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t="12953" r="23253" b="14725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t="47403" r="31734" b="14524"/>
          <a:stretch/>
        </p:blipFill>
        <p:spPr bwMode="auto">
          <a:xfrm>
            <a:off x="4655882" y="182878"/>
            <a:ext cx="4305237" cy="2560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8" t="47403" r="31734" b="14524"/>
          <a:stretch/>
        </p:blipFill>
        <p:spPr bwMode="auto">
          <a:xfrm>
            <a:off x="182877" y="182877"/>
            <a:ext cx="4305236" cy="2560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JohnSchram\AppData\Local\Microsoft\Windows\Temporary Internet Files\Content.IE5\KXXJRVBA\MC90005609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44" y="4114800"/>
            <a:ext cx="1476756" cy="18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29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t="18081" r="19999" b="5819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513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t="18081" r="19999" b="5819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41598" r="20235" b="22452"/>
          <a:stretch/>
        </p:blipFill>
        <p:spPr bwMode="auto">
          <a:xfrm>
            <a:off x="182881" y="182879"/>
            <a:ext cx="8778240" cy="310896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18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Indentation Rule: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32510" r="31641" b="14480"/>
          <a:stretch/>
        </p:blipFill>
        <p:spPr bwMode="auto">
          <a:xfrm>
            <a:off x="182880" y="1143000"/>
            <a:ext cx="877824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MMAG00293_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60320"/>
            <a:ext cx="22907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t="58716" r="61042" b="34266"/>
          <a:stretch/>
        </p:blipFill>
        <p:spPr bwMode="auto">
          <a:xfrm>
            <a:off x="342900" y="3817620"/>
            <a:ext cx="5219699" cy="71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392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11984" r="14375" b="9780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52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11984" r="14375" b="9780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 t="25379" r="11235" b="38324"/>
          <a:stretch/>
        </p:blipFill>
        <p:spPr bwMode="auto">
          <a:xfrm>
            <a:off x="182877" y="182877"/>
            <a:ext cx="4817826" cy="168249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609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11984" r="14375" b="9780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 t="25379" r="11235" b="38324"/>
          <a:stretch/>
        </p:blipFill>
        <p:spPr bwMode="auto">
          <a:xfrm>
            <a:off x="182877" y="182877"/>
            <a:ext cx="4817826" cy="168249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 t="25380" r="2332" b="13526"/>
          <a:stretch/>
        </p:blipFill>
        <p:spPr bwMode="auto">
          <a:xfrm>
            <a:off x="3474719" y="182878"/>
            <a:ext cx="5486400" cy="280245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21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9780" r="18899" b="5873"/>
          <a:stretch/>
        </p:blipFill>
        <p:spPr bwMode="auto">
          <a:xfrm>
            <a:off x="457200" y="908686"/>
            <a:ext cx="8229600" cy="58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630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One-Way Selection</a:t>
            </a:r>
          </a:p>
        </p:txBody>
      </p:sp>
      <p:pic>
        <p:nvPicPr>
          <p:cNvPr id="30724" name="Picture 6" descr="C:\Documents and Settings\JohnSchram\Local Settings\Temporary Internet Files\Content.IE5\92CYL8BY\MMj01892430000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25908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64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19859" r="21079" b="41695"/>
          <a:stretch/>
        </p:blipFill>
        <p:spPr bwMode="auto">
          <a:xfrm>
            <a:off x="182878" y="182879"/>
            <a:ext cx="8778240" cy="33581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47204" r="7249" b="19996"/>
          <a:stretch/>
        </p:blipFill>
        <p:spPr bwMode="auto">
          <a:xfrm>
            <a:off x="182879" y="3886200"/>
            <a:ext cx="8778240" cy="22667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33400" y="5063940"/>
            <a:ext cx="6477000" cy="1055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00800" y="4495800"/>
            <a:ext cx="1524000" cy="568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6200" y="6324600"/>
            <a:ext cx="8991599" cy="49859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When you first run the program, all you see is the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prompt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6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19859" r="21079" b="41695"/>
          <a:stretch/>
        </p:blipFill>
        <p:spPr bwMode="auto">
          <a:xfrm>
            <a:off x="182878" y="182879"/>
            <a:ext cx="8778240" cy="33581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47204" r="7249" b="19996"/>
          <a:stretch/>
        </p:blipFill>
        <p:spPr bwMode="auto">
          <a:xfrm>
            <a:off x="182879" y="3886200"/>
            <a:ext cx="8778240" cy="22667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533400" y="5063940"/>
            <a:ext cx="6477000" cy="1055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6200" y="6324599"/>
            <a:ext cx="8991599" cy="5029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Then you type your name.</a:t>
            </a:r>
          </a:p>
        </p:txBody>
      </p:sp>
    </p:spTree>
    <p:extLst>
      <p:ext uri="{BB962C8B-B14F-4D97-AF65-F5344CB8AC3E}">
        <p14:creationId xmlns:p14="http://schemas.microsoft.com/office/powerpoint/2010/main" val="98533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19859" r="21079" b="41695"/>
          <a:stretch/>
        </p:blipFill>
        <p:spPr bwMode="auto">
          <a:xfrm>
            <a:off x="182878" y="182879"/>
            <a:ext cx="8778240" cy="33581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47204" r="7249" b="19996"/>
          <a:stretch/>
        </p:blipFill>
        <p:spPr bwMode="auto">
          <a:xfrm>
            <a:off x="182879" y="3886200"/>
            <a:ext cx="8778240" cy="22667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6200" y="6324599"/>
            <a:ext cx="8991599" cy="5029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2400" spc="-7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When you press &lt;enter&gt; you see the rest of the program output.</a:t>
            </a:r>
          </a:p>
        </p:txBody>
      </p:sp>
    </p:spTree>
    <p:extLst>
      <p:ext uri="{BB962C8B-B14F-4D97-AF65-F5344CB8AC3E}">
        <p14:creationId xmlns:p14="http://schemas.microsoft.com/office/powerpoint/2010/main" val="372038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47204" r="7249" b="19996"/>
          <a:stretch/>
        </p:blipFill>
        <p:spPr bwMode="auto">
          <a:xfrm>
            <a:off x="182878" y="3886200"/>
            <a:ext cx="8778240" cy="22667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19859" r="21079" b="41695"/>
          <a:stretch/>
        </p:blipFill>
        <p:spPr bwMode="auto">
          <a:xfrm>
            <a:off x="182878" y="182879"/>
            <a:ext cx="8778240" cy="33581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6200" y="6324597"/>
            <a:ext cx="8991599" cy="5029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55015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Enter a different name – get a different output.</a:t>
            </a:r>
          </a:p>
        </p:txBody>
      </p:sp>
    </p:spTree>
    <p:extLst>
      <p:ext uri="{BB962C8B-B14F-4D97-AF65-F5344CB8AC3E}">
        <p14:creationId xmlns:p14="http://schemas.microsoft.com/office/powerpoint/2010/main" val="119947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15517" r="18801" b="10002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7807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7690</TotalTime>
  <Words>585</Words>
  <Application>Microsoft Office PowerPoint</Application>
  <PresentationFormat>On-screen Show (4:3)</PresentationFormat>
  <Paragraphs>167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Black</vt:lpstr>
      <vt:lpstr>Arial Narrow</vt:lpstr>
      <vt:lpstr>Calibri</vt:lpstr>
      <vt:lpstr>Consolas</vt:lpstr>
      <vt:lpstr>Courier New</vt:lpstr>
      <vt:lpstr>Impact</vt:lpstr>
      <vt:lpstr>Symbol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 vs. Concatenation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Functions</vt:lpstr>
      <vt:lpstr>PowerPoint Presentation</vt:lpstr>
      <vt:lpstr>Program Flow</vt:lpstr>
      <vt:lpstr>PowerPoint Presentation</vt:lpstr>
      <vt:lpstr>Simple Sequence</vt:lpstr>
      <vt:lpstr>One-Way Selection</vt:lpstr>
      <vt:lpstr>Two-Way Selection</vt:lpstr>
      <vt:lpstr>Multiple-Way Selection</vt:lpstr>
      <vt:lpstr>Repetition</vt:lpstr>
      <vt:lpstr>Types of Control Structures</vt:lpstr>
      <vt:lpstr>Conditional Statement Definition</vt:lpstr>
      <vt:lpstr>PowerPoint Presentation</vt:lpstr>
      <vt:lpstr>Relational Operators</vt:lpstr>
      <vt:lpstr>Important Note: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Indentation Rule:</vt:lpstr>
      <vt:lpstr>PowerPoint Presentation</vt:lpstr>
      <vt:lpstr>PowerPoint Presentation</vt:lpstr>
      <vt:lpstr>PowerPoint Presentation</vt:lpstr>
      <vt:lpstr>One-Way Selection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802</cp:revision>
  <dcterms:created xsi:type="dcterms:W3CDTF">2003-07-04T03:08:29Z</dcterms:created>
  <dcterms:modified xsi:type="dcterms:W3CDTF">2021-05-19T15:11:34Z</dcterms:modified>
</cp:coreProperties>
</file>